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mp4" ContentType="video/unknown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71" r:id="rId5"/>
    <p:sldId id="270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4" r:id="rId15"/>
    <p:sldId id="280" r:id="rId16"/>
    <p:sldId id="281" r:id="rId17"/>
    <p:sldId id="282" r:id="rId18"/>
    <p:sldId id="283" r:id="rId19"/>
    <p:sldId id="285" r:id="rId20"/>
    <p:sldId id="286" r:id="rId21"/>
    <p:sldId id="287" r:id="rId22"/>
    <p:sldId id="28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3768"/>
    <a:srgbClr val="E4A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776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23.12\users\chuck%20pritchard\SIM%20Reporting\13Q4%20thru14Q3%20for%20comparison_1412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'[13Q4 thru14Q3 for comparison_141224.xlsx]Summary'!$A$4</c:f>
              <c:strCache>
                <c:ptCount val="1"/>
                <c:pt idx="0">
                  <c:v>2013 Q4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'[13Q4 thru14Q3 for comparison_141224.xlsx]Summary'!$C$3,'[13Q4 thru14Q3 for comparison_141224.xlsx]Summary'!$F$3,'[13Q4 thru14Q3 for comparison_141224.xlsx]Summary'!$I$3</c:f>
              <c:strCache>
                <c:ptCount val="3"/>
                <c:pt idx="0">
                  <c:v>CE %</c:v>
                </c:pt>
                <c:pt idx="1">
                  <c:v>Screen %</c:v>
                </c:pt>
                <c:pt idx="2">
                  <c:v>Both %</c:v>
                </c:pt>
              </c:strCache>
            </c:strRef>
          </c:cat>
          <c:val>
            <c:numRef>
              <c:f>'[13Q4 thru14Q3 for comparison_141224.xlsx]Summary'!$C$4,'[13Q4 thru14Q3 for comparison_141224.xlsx]Summary'!$F$4,'[13Q4 thru14Q3 for comparison_141224.xlsx]Summary'!$I$4</c:f>
              <c:numCache>
                <c:formatCode>General</c:formatCode>
                <c:ptCount val="3"/>
                <c:pt idx="0" formatCode="0.0%">
                  <c:v>0.0923076923076923</c:v>
                </c:pt>
                <c:pt idx="1">
                  <c:v>0.0</c:v>
                </c:pt>
                <c:pt idx="2">
                  <c:v>0.0</c:v>
                </c:pt>
              </c:numCache>
            </c:numRef>
          </c:val>
        </c:ser>
        <c:ser>
          <c:idx val="1"/>
          <c:order val="1"/>
          <c:tx>
            <c:strRef>
              <c:f>'[13Q4 thru14Q3 for comparison_141224.xlsx]Summary'!$A$5</c:f>
              <c:strCache>
                <c:ptCount val="1"/>
                <c:pt idx="0">
                  <c:v>2014 Q1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'[13Q4 thru14Q3 for comparison_141224.xlsx]Summary'!$C$3,'[13Q4 thru14Q3 for comparison_141224.xlsx]Summary'!$F$3,'[13Q4 thru14Q3 for comparison_141224.xlsx]Summary'!$I$3</c:f>
              <c:strCache>
                <c:ptCount val="3"/>
                <c:pt idx="0">
                  <c:v>CE %</c:v>
                </c:pt>
                <c:pt idx="1">
                  <c:v>Screen %</c:v>
                </c:pt>
                <c:pt idx="2">
                  <c:v>Both %</c:v>
                </c:pt>
              </c:strCache>
            </c:strRef>
          </c:cat>
          <c:val>
            <c:numRef>
              <c:f>'[13Q4 thru14Q3 for comparison_141224.xlsx]Summary'!$C$5,'[13Q4 thru14Q3 for comparison_141224.xlsx]Summary'!$F$5,'[13Q4 thru14Q3 for comparison_141224.xlsx]Summary'!$I$5</c:f>
              <c:numCache>
                <c:formatCode>0.0%</c:formatCode>
                <c:ptCount val="3"/>
                <c:pt idx="0">
                  <c:v>0.364864864864865</c:v>
                </c:pt>
                <c:pt idx="1">
                  <c:v>0.0923076923076923</c:v>
                </c:pt>
                <c:pt idx="2">
                  <c:v>0.0675675675675676</c:v>
                </c:pt>
              </c:numCache>
            </c:numRef>
          </c:val>
        </c:ser>
        <c:ser>
          <c:idx val="2"/>
          <c:order val="2"/>
          <c:tx>
            <c:strRef>
              <c:f>'[13Q4 thru14Q3 for comparison_141224.xlsx]Summary'!$A$6</c:f>
              <c:strCache>
                <c:ptCount val="1"/>
                <c:pt idx="0">
                  <c:v>2014 Q2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'[13Q4 thru14Q3 for comparison_141224.xlsx]Summary'!$C$3,'[13Q4 thru14Q3 for comparison_141224.xlsx]Summary'!$F$3,'[13Q4 thru14Q3 for comparison_141224.xlsx]Summary'!$I$3</c:f>
              <c:strCache>
                <c:ptCount val="3"/>
                <c:pt idx="0">
                  <c:v>CE %</c:v>
                </c:pt>
                <c:pt idx="1">
                  <c:v>Screen %</c:v>
                </c:pt>
                <c:pt idx="2">
                  <c:v>Both %</c:v>
                </c:pt>
              </c:strCache>
            </c:strRef>
          </c:cat>
          <c:val>
            <c:numRef>
              <c:f>'[13Q4 thru14Q3 for comparison_141224.xlsx]Summary'!$C$6,'[13Q4 thru14Q3 for comparison_141224.xlsx]Summary'!$F$6,'[13Q4 thru14Q3 for comparison_141224.xlsx]Summary'!$I$6</c:f>
              <c:numCache>
                <c:formatCode>0.0%</c:formatCode>
                <c:ptCount val="3"/>
                <c:pt idx="0">
                  <c:v>0.459459459459459</c:v>
                </c:pt>
                <c:pt idx="1">
                  <c:v>0.246153846153846</c:v>
                </c:pt>
                <c:pt idx="2">
                  <c:v>0.121621621621622</c:v>
                </c:pt>
              </c:numCache>
            </c:numRef>
          </c:val>
        </c:ser>
        <c:ser>
          <c:idx val="3"/>
          <c:order val="3"/>
          <c:tx>
            <c:strRef>
              <c:f>'[13Q4 thru14Q3 for comparison_141224.xlsx]Summary'!$A$7</c:f>
              <c:strCache>
                <c:ptCount val="1"/>
                <c:pt idx="0">
                  <c:v>2014 Q3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'[13Q4 thru14Q3 for comparison_141224.xlsx]Summary'!$C$3,'[13Q4 thru14Q3 for comparison_141224.xlsx]Summary'!$F$3,'[13Q4 thru14Q3 for comparison_141224.xlsx]Summary'!$I$3</c:f>
              <c:strCache>
                <c:ptCount val="3"/>
                <c:pt idx="0">
                  <c:v>CE %</c:v>
                </c:pt>
                <c:pt idx="1">
                  <c:v>Screen %</c:v>
                </c:pt>
                <c:pt idx="2">
                  <c:v>Both %</c:v>
                </c:pt>
              </c:strCache>
            </c:strRef>
          </c:cat>
          <c:val>
            <c:numRef>
              <c:f>'[13Q4 thru14Q3 for comparison_141224.xlsx]Summary'!$C$7,'[13Q4 thru14Q3 for comparison_141224.xlsx]Summary'!$F$7,'[13Q4 thru14Q3 for comparison_141224.xlsx]Summary'!$I$7</c:f>
              <c:numCache>
                <c:formatCode>0.0%</c:formatCode>
                <c:ptCount val="3"/>
                <c:pt idx="0">
                  <c:v>0.527027027027027</c:v>
                </c:pt>
                <c:pt idx="1">
                  <c:v>0.310810810810811</c:v>
                </c:pt>
                <c:pt idx="2">
                  <c:v>0.243243243243243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092373096"/>
        <c:axId val="-2092350584"/>
      </c:barChart>
      <c:catAx>
        <c:axId val="-2092373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2350584"/>
        <c:crosses val="autoZero"/>
        <c:auto val="1"/>
        <c:lblAlgn val="ctr"/>
        <c:lblOffset val="100"/>
        <c:noMultiLvlLbl val="0"/>
      </c:catAx>
      <c:valAx>
        <c:axId val="-2092350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2373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40B5B-E3C0-2A47-BE6E-DE4059EA59FB}" type="datetimeFigureOut">
              <a:rPr lang="en-US" smtClean="0"/>
              <a:t>2/26/15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5EB24-950C-4743-91F7-2A436F970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52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5EB24-950C-4743-91F7-2A436F9706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05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C63C4-5AE3-A04C-A7AB-F6DB175CF4BC}" type="datetimeFigureOut">
              <a:rPr lang="en-US" smtClean="0"/>
              <a:t>2/26/15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D89-C360-D545-9F3A-54DEFA38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1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C63C4-5AE3-A04C-A7AB-F6DB175CF4BC}" type="datetimeFigureOut">
              <a:rPr lang="en-US" smtClean="0"/>
              <a:t>2/26/15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D89-C360-D545-9F3A-54DEFA38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4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C63C4-5AE3-A04C-A7AB-F6DB175CF4BC}" type="datetimeFigureOut">
              <a:rPr lang="en-US" smtClean="0"/>
              <a:t>2/26/15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D89-C360-D545-9F3A-54DEFA38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55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C63C4-5AE3-A04C-A7AB-F6DB175CF4BC}" type="datetimeFigureOut">
              <a:rPr lang="en-US" smtClean="0"/>
              <a:t>2/26/15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D89-C360-D545-9F3A-54DEFA38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C63C4-5AE3-A04C-A7AB-F6DB175CF4BC}" type="datetimeFigureOut">
              <a:rPr lang="en-US" smtClean="0"/>
              <a:t>2/26/15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D89-C360-D545-9F3A-54DEFA38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16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C63C4-5AE3-A04C-A7AB-F6DB175CF4BC}" type="datetimeFigureOut">
              <a:rPr lang="en-US" smtClean="0"/>
              <a:t>2/26/15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D89-C360-D545-9F3A-54DEFA38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C63C4-5AE3-A04C-A7AB-F6DB175CF4BC}" type="datetimeFigureOut">
              <a:rPr lang="en-US" smtClean="0"/>
              <a:t>2/26/15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D89-C360-D545-9F3A-54DEFA38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4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C63C4-5AE3-A04C-A7AB-F6DB175CF4BC}" type="datetimeFigureOut">
              <a:rPr lang="en-US" smtClean="0"/>
              <a:t>2/26/15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D89-C360-D545-9F3A-54DEFA38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7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C63C4-5AE3-A04C-A7AB-F6DB175CF4BC}" type="datetimeFigureOut">
              <a:rPr lang="en-US" smtClean="0"/>
              <a:t>2/26/15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D89-C360-D545-9F3A-54DEFA38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4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C63C4-5AE3-A04C-A7AB-F6DB175CF4BC}" type="datetimeFigureOut">
              <a:rPr lang="en-US" smtClean="0"/>
              <a:t>2/26/15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D89-C360-D545-9F3A-54DEFA38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36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C63C4-5AE3-A04C-A7AB-F6DB175CF4BC}" type="datetimeFigureOut">
              <a:rPr lang="en-US" smtClean="0"/>
              <a:t>2/26/15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8D89-C360-D545-9F3A-54DEFA38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63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C63C4-5AE3-A04C-A7AB-F6DB175CF4BC}" type="datetimeFigureOut">
              <a:rPr lang="en-US" smtClean="0"/>
              <a:t>2/26/15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48D89-C360-D545-9F3A-54DEFA38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7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emf"/><Relationship Id="rId5" Type="http://schemas.openxmlformats.org/officeDocument/2006/relationships/image" Target="../media/image1.jpg"/><Relationship Id="rId6" Type="http://schemas.openxmlformats.org/officeDocument/2006/relationships/image" Target="../media/image1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emf"/><Relationship Id="rId5" Type="http://schemas.openxmlformats.org/officeDocument/2006/relationships/image" Target="../media/image1.jpg"/><Relationship Id="rId6" Type="http://schemas.openxmlformats.org/officeDocument/2006/relationships/image" Target="../media/image17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emf"/><Relationship Id="rId5" Type="http://schemas.openxmlformats.org/officeDocument/2006/relationships/image" Target="../media/image1.jpg"/><Relationship Id="rId6" Type="http://schemas.openxmlformats.org/officeDocument/2006/relationships/image" Target="../media/image20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emf"/><Relationship Id="rId5" Type="http://schemas.openxmlformats.org/officeDocument/2006/relationships/image" Target="../media/image1.jpg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81579"/>
            <a:ext cx="9144000" cy="78569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3768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8569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3768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7856" y="3232150"/>
            <a:ext cx="6466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1B3768"/>
                </a:solidFill>
                <a:latin typeface="Neutraface Text Demi"/>
                <a:cs typeface="Neutraface Text Demi"/>
              </a:rPr>
              <a:t>PCMH/HH Learning Collaborative Successes of 2015</a:t>
            </a:r>
            <a:endParaRPr lang="en-US" sz="2800" dirty="0">
              <a:solidFill>
                <a:srgbClr val="1B3768"/>
              </a:solidFill>
              <a:latin typeface="Neutraface Text Demi"/>
              <a:cs typeface="Neutraface Text Demi"/>
            </a:endParaRPr>
          </a:p>
        </p:txBody>
      </p:sp>
      <p:pic>
        <p:nvPicPr>
          <p:cNvPr id="3" name="Picture 2" descr="sim logo_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80" y="1992075"/>
            <a:ext cx="1943588" cy="739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09" y="2089775"/>
            <a:ext cx="3048000" cy="4933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593" y="1921717"/>
            <a:ext cx="1993517" cy="96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215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9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333" y="87260"/>
            <a:ext cx="8627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Patient-Provider Partnerships (P3)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Year 1 Successes</a:t>
            </a:r>
            <a:endParaRPr lang="en-US" sz="2800" dirty="0">
              <a:solidFill>
                <a:schemeClr val="bg1"/>
              </a:solidFill>
              <a:latin typeface="Neutraface Text Book"/>
              <a:cs typeface="Neutraface Text Book"/>
            </a:endParaRPr>
          </a:p>
        </p:txBody>
      </p:sp>
      <p:pic>
        <p:nvPicPr>
          <p:cNvPr id="7" name="Picture 6" descr="sim logo_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6" y="6205466"/>
            <a:ext cx="1454574" cy="553194"/>
          </a:xfrm>
          <a:prstGeom prst="rect">
            <a:avLst/>
          </a:prstGeom>
        </p:spPr>
      </p:pic>
      <p:pic>
        <p:nvPicPr>
          <p:cNvPr id="6" name="Picture 4" descr="S:\QC Common Files\P3 Pilots_SIM\LBP P3 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467" y="2057400"/>
            <a:ext cx="14287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850" y="1780219"/>
            <a:ext cx="4052750" cy="2423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6" descr="U:\CW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200" y="1466632"/>
            <a:ext cx="1971950" cy="15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497539"/>
            <a:ext cx="4495800" cy="2682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S:\QC Common Files\P3 Pilots_SIM\Meds P3 We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00" y="3036298"/>
            <a:ext cx="14287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185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39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333" y="250735"/>
            <a:ext cx="8627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The Practice Perspective</a:t>
            </a:r>
            <a:endParaRPr lang="en-US" sz="2800" dirty="0">
              <a:solidFill>
                <a:schemeClr val="bg1"/>
              </a:solidFill>
              <a:latin typeface="Neutraface Text Book"/>
              <a:cs typeface="Neutraface Text Book"/>
            </a:endParaRPr>
          </a:p>
        </p:txBody>
      </p:sp>
      <p:pic>
        <p:nvPicPr>
          <p:cNvPr id="7" name="Picture 6" descr="sim logo_fi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6" y="6205466"/>
            <a:ext cx="1454574" cy="553194"/>
          </a:xfrm>
          <a:prstGeom prst="rect">
            <a:avLst/>
          </a:prstGeom>
        </p:spPr>
      </p:pic>
      <p:pic>
        <p:nvPicPr>
          <p:cNvPr id="6" name="Untitl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1600200"/>
            <a:ext cx="6935787" cy="388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1870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9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333" y="250735"/>
            <a:ext cx="8627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P3 Year 1 - Successes</a:t>
            </a:r>
            <a:endParaRPr lang="en-US" sz="2800" dirty="0">
              <a:solidFill>
                <a:schemeClr val="bg1"/>
              </a:solidFill>
              <a:latin typeface="Neutraface Text Book"/>
              <a:cs typeface="Neutraface Text Book"/>
            </a:endParaRPr>
          </a:p>
        </p:txBody>
      </p:sp>
      <p:pic>
        <p:nvPicPr>
          <p:cNvPr id="7" name="Picture 6" descr="sim logo_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6" y="6205466"/>
            <a:ext cx="1454574" cy="553194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039" y="1957405"/>
            <a:ext cx="472119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599" y="3329005"/>
            <a:ext cx="3741154" cy="146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S:\QC Common Files\P3 Pilots_SIM\Health Care Town Hall Forum\November 2014\Marketing materials\Health_Care_Town_Hal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9899">
            <a:off x="1125203" y="1802749"/>
            <a:ext cx="3458630" cy="4475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185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39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333" y="250735"/>
            <a:ext cx="8627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Shannon Brownlee – Health Care Town Hall</a:t>
            </a:r>
            <a:endParaRPr lang="en-US" sz="2800" dirty="0">
              <a:solidFill>
                <a:schemeClr val="bg1"/>
              </a:solidFill>
              <a:latin typeface="Neutraface Text Book"/>
              <a:cs typeface="Neutraface Text Book"/>
            </a:endParaRPr>
          </a:p>
        </p:txBody>
      </p:sp>
      <p:pic>
        <p:nvPicPr>
          <p:cNvPr id="7" name="Picture 6" descr="sim logo_fi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6" y="6205466"/>
            <a:ext cx="1454574" cy="553194"/>
          </a:xfrm>
          <a:prstGeom prst="rect">
            <a:avLst/>
          </a:prstGeom>
        </p:spPr>
      </p:pic>
      <p:pic>
        <p:nvPicPr>
          <p:cNvPr id="8" name="Brownlee-cli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" y="1650500"/>
            <a:ext cx="7011987" cy="3926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0185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9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333" y="250735"/>
            <a:ext cx="8627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P3 – Looking Ahead…</a:t>
            </a:r>
            <a:endParaRPr lang="en-US" sz="2800" dirty="0">
              <a:solidFill>
                <a:schemeClr val="bg1"/>
              </a:solidFill>
              <a:latin typeface="Neutraface Text Book"/>
              <a:cs typeface="Neutraface Text Book"/>
            </a:endParaRPr>
          </a:p>
        </p:txBody>
      </p:sp>
      <p:pic>
        <p:nvPicPr>
          <p:cNvPr id="7" name="Picture 6" descr="sim logo_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6" y="6205466"/>
            <a:ext cx="1454574" cy="55319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mtClean="0">
                <a:solidFill>
                  <a:srgbClr val="404040"/>
                </a:solidFill>
              </a:rPr>
              <a:t>P3 Pilot Initiative ends March 31, 2015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mtClean="0">
                <a:solidFill>
                  <a:srgbClr val="404040"/>
                </a:solidFill>
              </a:rPr>
              <a:t>Patient-Provider Partnership embedded in the practice culture of pilot sites</a:t>
            </a:r>
          </a:p>
          <a:p>
            <a:pPr marL="457200" indent="-457200" algn="l">
              <a:buFont typeface="Arial"/>
              <a:buChar char="•"/>
            </a:pPr>
            <a:r>
              <a:rPr lang="en-US" smtClean="0">
                <a:solidFill>
                  <a:srgbClr val="404040"/>
                </a:solidFill>
              </a:rPr>
              <a:t>Health Care Town Hall Meeting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mtClean="0">
                <a:solidFill>
                  <a:srgbClr val="404040"/>
                </a:solidFill>
              </a:rPr>
              <a:t>3</a:t>
            </a:r>
            <a:r>
              <a:rPr lang="en-US" baseline="30000" smtClean="0">
                <a:solidFill>
                  <a:srgbClr val="404040"/>
                </a:solidFill>
              </a:rPr>
              <a:t>rd</a:t>
            </a:r>
            <a:r>
              <a:rPr lang="en-US" smtClean="0">
                <a:solidFill>
                  <a:srgbClr val="404040"/>
                </a:solidFill>
              </a:rPr>
              <a:t> and final Town Hall Meeting on March 18, 2015</a:t>
            </a:r>
          </a:p>
          <a:p>
            <a:pPr marL="1257300" lvl="2" indent="-342900" algn="l">
              <a:buFont typeface="Arial"/>
              <a:buChar char="•"/>
            </a:pPr>
            <a:r>
              <a:rPr lang="en-US" smtClean="0">
                <a:solidFill>
                  <a:srgbClr val="404040"/>
                </a:solidFill>
              </a:rPr>
              <a:t>The 21</a:t>
            </a:r>
            <a:r>
              <a:rPr lang="en-US" baseline="30000" smtClean="0">
                <a:solidFill>
                  <a:srgbClr val="404040"/>
                </a:solidFill>
              </a:rPr>
              <a:t>st</a:t>
            </a:r>
            <a:r>
              <a:rPr lang="en-US" smtClean="0">
                <a:solidFill>
                  <a:srgbClr val="404040"/>
                </a:solidFill>
              </a:rPr>
              <a:t> Patient: Informed, Engaged, Empowered with Dave deBronkart, “e-patient Dave”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mtClean="0">
                <a:solidFill>
                  <a:srgbClr val="404040"/>
                </a:solidFill>
              </a:rPr>
              <a:t>Initiation of Lown Institute “Community Conversations” after November Town Hall</a:t>
            </a:r>
          </a:p>
          <a:p>
            <a:pPr marL="1257300" lvl="2" indent="-342900" algn="l">
              <a:buFont typeface="Arial"/>
              <a:buChar char="•"/>
            </a:pPr>
            <a:endParaRPr lang="en-US" dirty="0" smtClean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9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333" y="87260"/>
            <a:ext cx="8627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Behavioral Health Homes Learning Collaborative Successes of 2014</a:t>
            </a:r>
            <a:endParaRPr lang="en-US" sz="2800" dirty="0">
              <a:solidFill>
                <a:schemeClr val="bg1"/>
              </a:solidFill>
              <a:latin typeface="Neutraface Text Book"/>
              <a:cs typeface="Neutraface Text Book"/>
            </a:endParaRPr>
          </a:p>
        </p:txBody>
      </p:sp>
      <p:pic>
        <p:nvPicPr>
          <p:cNvPr id="7" name="Picture 6" descr="sim logo_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6" y="6205466"/>
            <a:ext cx="1454574" cy="55319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0"/>
            <a:ext cx="8534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404040"/>
                </a:solidFill>
              </a:rPr>
              <a:t>Support and technical assistance provided to all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24 Behavioral Health Home organizations (BHHO) at 60 sites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 smtClean="0">
                <a:solidFill>
                  <a:srgbClr val="404040"/>
                </a:solidFill>
              </a:rPr>
              <a:t>Site Visits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 smtClean="0">
                <a:solidFill>
                  <a:srgbClr val="404040"/>
                </a:solidFill>
              </a:rPr>
              <a:t>Baseline assessment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 smtClean="0">
                <a:solidFill>
                  <a:srgbClr val="404040"/>
                </a:solidFill>
              </a:rPr>
              <a:t>Technical assistance and support</a:t>
            </a:r>
          </a:p>
          <a:p>
            <a:pPr marL="457200" indent="-457200" algn="l">
              <a:buFont typeface="Arial"/>
              <a:buChar char="•"/>
            </a:pPr>
            <a:r>
              <a:rPr lang="en-US" b="1" dirty="0" smtClean="0">
                <a:solidFill>
                  <a:srgbClr val="558ED5"/>
                </a:solidFill>
              </a:rPr>
              <a:t>8 webinars </a:t>
            </a:r>
            <a:r>
              <a:rPr lang="en-US" dirty="0" smtClean="0">
                <a:solidFill>
                  <a:srgbClr val="404040"/>
                </a:solidFill>
              </a:rPr>
              <a:t>held with </a:t>
            </a:r>
            <a:r>
              <a:rPr lang="en-US" b="1" dirty="0" smtClean="0">
                <a:solidFill>
                  <a:srgbClr val="558ED5"/>
                </a:solidFill>
              </a:rPr>
              <a:t>253 participants</a:t>
            </a:r>
          </a:p>
          <a:p>
            <a:pPr marL="457200" indent="-457200" algn="l">
              <a:buFont typeface="Arial"/>
              <a:buChar char="•"/>
            </a:pPr>
            <a:r>
              <a:rPr lang="en-US" b="1" dirty="0" smtClean="0">
                <a:solidFill>
                  <a:srgbClr val="558ED5"/>
                </a:solidFill>
              </a:rPr>
              <a:t>3 Learning Sessions</a:t>
            </a:r>
            <a:r>
              <a:rPr lang="en-US" dirty="0" smtClean="0">
                <a:solidFill>
                  <a:srgbClr val="558ED5"/>
                </a:solidFill>
              </a:rPr>
              <a:t> </a:t>
            </a:r>
            <a:r>
              <a:rPr lang="en-US" dirty="0" smtClean="0">
                <a:solidFill>
                  <a:srgbClr val="404040"/>
                </a:solidFill>
              </a:rPr>
              <a:t>held with </a:t>
            </a:r>
            <a:r>
              <a:rPr lang="en-US" b="1" dirty="0" smtClean="0">
                <a:solidFill>
                  <a:srgbClr val="558ED5"/>
                </a:solidFill>
              </a:rPr>
              <a:t>228 participants</a:t>
            </a:r>
            <a:endParaRPr lang="en-US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9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333" y="112410"/>
            <a:ext cx="8627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Tri-County Mental Health Services (TCMHS):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A Success Story</a:t>
            </a:r>
            <a:endParaRPr lang="en-US" sz="2800" dirty="0">
              <a:solidFill>
                <a:schemeClr val="bg1"/>
              </a:solidFill>
              <a:latin typeface="Neutraface Text Book"/>
              <a:cs typeface="Neutraface Text Book"/>
            </a:endParaRPr>
          </a:p>
        </p:txBody>
      </p:sp>
      <p:pic>
        <p:nvPicPr>
          <p:cNvPr id="7" name="Picture 6" descr="sim logo_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6" y="6205466"/>
            <a:ext cx="1454574" cy="553194"/>
          </a:xfrm>
          <a:prstGeom prst="rect">
            <a:avLst/>
          </a:prstGeom>
        </p:spPr>
      </p:pic>
      <p:sp>
        <p:nvSpPr>
          <p:cNvPr id="5" name="Text Placeholder 3"/>
          <p:cNvSpPr txBox="1">
            <a:spLocks/>
          </p:cNvSpPr>
          <p:nvPr/>
        </p:nvSpPr>
        <p:spPr>
          <a:xfrm>
            <a:off x="570357" y="1573425"/>
            <a:ext cx="3505200" cy="46910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i="1" dirty="0" smtClean="0">
                <a:solidFill>
                  <a:srgbClr val="FF0000"/>
                </a:solidFill>
              </a:rPr>
              <a:t>69 to 1</a:t>
            </a:r>
          </a:p>
          <a:p>
            <a:pPr marL="0" indent="0">
              <a:buNone/>
            </a:pPr>
            <a:r>
              <a:rPr lang="en-US" sz="2800" dirty="0" smtClean="0"/>
              <a:t>In the year prior to BHH Services, one client served by TCMHS was </a:t>
            </a:r>
            <a:r>
              <a:rPr lang="en-US" sz="2800" dirty="0" smtClean="0">
                <a:solidFill>
                  <a:srgbClr val="FF0000"/>
                </a:solidFill>
              </a:rPr>
              <a:t>in the Emergency Department (ED) 69 times.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Since enrolling in BHH services</a:t>
            </a:r>
            <a:r>
              <a:rPr lang="en-US" sz="2800" dirty="0" smtClean="0">
                <a:solidFill>
                  <a:srgbClr val="FF0000"/>
                </a:solidFill>
              </a:rPr>
              <a:t>, he has been in the ED once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0"/>
            <a:ext cx="3720465" cy="2834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535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9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333" y="87260"/>
            <a:ext cx="8627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United Cerebral Palsy (UCP) of Maine: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A Success Story</a:t>
            </a:r>
            <a:endParaRPr lang="en-US" sz="2800" dirty="0">
              <a:solidFill>
                <a:schemeClr val="bg1"/>
              </a:solidFill>
              <a:latin typeface="Neutraface Text Book"/>
              <a:cs typeface="Neutraface Text Book"/>
            </a:endParaRPr>
          </a:p>
        </p:txBody>
      </p:sp>
      <p:pic>
        <p:nvPicPr>
          <p:cNvPr id="7" name="Picture 6" descr="sim logo_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6" y="6205466"/>
            <a:ext cx="1454574" cy="553194"/>
          </a:xfrm>
          <a:prstGeom prst="rect">
            <a:avLst/>
          </a:prstGeom>
        </p:spPr>
      </p:pic>
      <p:sp>
        <p:nvSpPr>
          <p:cNvPr id="5" name="Text Placeholder 3"/>
          <p:cNvSpPr txBox="1">
            <a:spLocks/>
          </p:cNvSpPr>
          <p:nvPr/>
        </p:nvSpPr>
        <p:spPr>
          <a:xfrm>
            <a:off x="457200" y="1447800"/>
            <a:ext cx="3733800" cy="5029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i="1" smtClean="0">
                <a:solidFill>
                  <a:srgbClr val="FF0000"/>
                </a:solidFill>
              </a:rPr>
              <a:t>13 to 5</a:t>
            </a:r>
          </a:p>
          <a:p>
            <a:pPr marL="0" indent="0">
              <a:buNone/>
            </a:pPr>
            <a:r>
              <a:rPr lang="en-US" sz="2000" smtClean="0"/>
              <a:t>UCP’s Nurse Care Manager used the MaineCare portal and noted that one child was on </a:t>
            </a:r>
            <a:r>
              <a:rPr lang="en-US" sz="2000" b="1" smtClean="0">
                <a:solidFill>
                  <a:srgbClr val="FF0000"/>
                </a:solidFill>
              </a:rPr>
              <a:t>13 medications.</a:t>
            </a:r>
          </a:p>
          <a:p>
            <a:pPr marL="0" indent="0">
              <a:buNone/>
            </a:pPr>
            <a:r>
              <a:rPr lang="en-US" sz="2000" smtClean="0"/>
              <a:t>Working with the family, a new provider, and a medical reconciliation process, the medications were reduced to </a:t>
            </a:r>
            <a:r>
              <a:rPr lang="en-US" sz="2000" b="1" smtClean="0">
                <a:solidFill>
                  <a:srgbClr val="FF0000"/>
                </a:solidFill>
              </a:rPr>
              <a:t>5. </a:t>
            </a:r>
          </a:p>
          <a:p>
            <a:pPr marL="0" indent="0">
              <a:buNone/>
            </a:pPr>
            <a:r>
              <a:rPr lang="en-US" sz="2000" b="1" smtClean="0"/>
              <a:t>The child is happier, healthier, has lost weight, is able to stay in school, and has avoided a Spring Harbor hospitalization.</a:t>
            </a:r>
          </a:p>
          <a:p>
            <a:pPr marL="0" indent="0">
              <a:buNone/>
            </a:pPr>
            <a:endParaRPr lang="en-US" sz="200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6" name="Picture 2" descr="C:\Users\Quality Counts\AppData\Local\Microsoft\Windows\Temporary Internet Files\Content.IE5\7Z2V3OI1\MP900390074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0"/>
            <a:ext cx="3845608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35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39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333" y="250735"/>
            <a:ext cx="8627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Signs of Success</a:t>
            </a:r>
            <a:endParaRPr lang="en-US" sz="2800" dirty="0">
              <a:solidFill>
                <a:schemeClr val="bg1"/>
              </a:solidFill>
              <a:latin typeface="Neutraface Text Book"/>
              <a:cs typeface="Neutraface Text Book"/>
            </a:endParaRPr>
          </a:p>
        </p:txBody>
      </p:sp>
      <p:pic>
        <p:nvPicPr>
          <p:cNvPr id="7" name="Picture 6" descr="sim logo_fi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6" y="6205466"/>
            <a:ext cx="1454574" cy="553194"/>
          </a:xfrm>
          <a:prstGeom prst="rect">
            <a:avLst/>
          </a:prstGeom>
        </p:spPr>
      </p:pic>
      <p:pic>
        <p:nvPicPr>
          <p:cNvPr id="5" name="BHH_SIM_Clip_EDIT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813" y="1600200"/>
            <a:ext cx="808196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535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39623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9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333" y="74685"/>
            <a:ext cx="8627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Behavioral Health Homes Learning Collaborative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Plans for 2015</a:t>
            </a:r>
            <a:endParaRPr lang="en-US" sz="2800" dirty="0">
              <a:solidFill>
                <a:schemeClr val="bg1"/>
              </a:solidFill>
              <a:latin typeface="Neutraface Text Book"/>
              <a:cs typeface="Neutraface Text Book"/>
            </a:endParaRPr>
          </a:p>
        </p:txBody>
      </p:sp>
      <p:pic>
        <p:nvPicPr>
          <p:cNvPr id="7" name="Picture 6" descr="sim logo_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6" y="6205466"/>
            <a:ext cx="1454574" cy="55319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7224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Welcome and provide support to 3 new Behavioral Health Home organizations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Holding the Gains! Support BHHOs in…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Quality Improvement</a:t>
            </a:r>
            <a:r>
              <a:rPr lang="en-US" dirty="0" smtClean="0">
                <a:solidFill>
                  <a:srgbClr val="0070C0"/>
                </a:solidFill>
              </a:rPr>
              <a:t>: </a:t>
            </a:r>
            <a:r>
              <a:rPr lang="en-US" dirty="0" smtClean="0">
                <a:solidFill>
                  <a:srgbClr val="404040"/>
                </a:solidFill>
              </a:rPr>
              <a:t>reducing avoidable hospitalizations, unnecessary ED use and high utilizers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Population Management and Risk Stratification</a:t>
            </a:r>
            <a:r>
              <a:rPr lang="en-US" dirty="0" smtClean="0">
                <a:solidFill>
                  <a:srgbClr val="0070C0"/>
                </a:solidFill>
              </a:rPr>
              <a:t>: </a:t>
            </a:r>
            <a:r>
              <a:rPr lang="en-US" dirty="0" smtClean="0">
                <a:solidFill>
                  <a:srgbClr val="404040"/>
                </a:solidFill>
              </a:rPr>
              <a:t>using the portal and developing systems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 smtClean="0">
                <a:solidFill>
                  <a:srgbClr val="404040"/>
                </a:solidFill>
              </a:rPr>
              <a:t>Support in working toward </a:t>
            </a:r>
            <a:r>
              <a:rPr lang="en-US" b="1" dirty="0" smtClean="0">
                <a:solidFill>
                  <a:srgbClr val="0070C0"/>
                </a:solidFill>
              </a:rPr>
              <a:t>Health Information Technology requirement </a:t>
            </a:r>
            <a:r>
              <a:rPr lang="en-US" dirty="0" smtClean="0">
                <a:solidFill>
                  <a:srgbClr val="404040"/>
                </a:solidFill>
              </a:rPr>
              <a:t>in the BHH MaineCare rule</a:t>
            </a:r>
          </a:p>
          <a:p>
            <a:pPr marL="914400" lvl="1" indent="-457200" algn="l">
              <a:buFont typeface="Arial"/>
              <a:buChar char="•"/>
            </a:pPr>
            <a:endParaRPr lang="en-US" dirty="0" smtClean="0"/>
          </a:p>
          <a:p>
            <a:pPr marL="457200" indent="-457200" algn="l">
              <a:buFont typeface="Arial"/>
              <a:buChar char="•"/>
            </a:pPr>
            <a:endParaRPr lang="en-US" dirty="0" smtClean="0"/>
          </a:p>
          <a:p>
            <a:pPr marL="457200" indent="-457200" algn="l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056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39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333" y="250735"/>
            <a:ext cx="8627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Maine PCMH Pilot/HH NEW Timeline!</a:t>
            </a:r>
            <a:endParaRPr lang="en-US" sz="2800" dirty="0">
              <a:solidFill>
                <a:schemeClr val="bg1"/>
              </a:solidFill>
              <a:latin typeface="Neutraface Text Book"/>
              <a:cs typeface="Neutraface Text Book"/>
            </a:endParaRPr>
          </a:p>
        </p:txBody>
      </p:sp>
      <p:pic>
        <p:nvPicPr>
          <p:cNvPr id="7" name="Picture 6" descr="sim logo_fi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6" y="6205466"/>
            <a:ext cx="1454574" cy="553194"/>
          </a:xfrm>
          <a:prstGeom prst="rect">
            <a:avLst/>
          </a:prstGeom>
        </p:spPr>
      </p:pic>
      <p:sp>
        <p:nvSpPr>
          <p:cNvPr id="33" name="Left-Right Arrow 32"/>
          <p:cNvSpPr/>
          <p:nvPr/>
        </p:nvSpPr>
        <p:spPr bwMode="auto">
          <a:xfrm>
            <a:off x="381000" y="1850928"/>
            <a:ext cx="3657600" cy="914400"/>
          </a:xfrm>
          <a:prstGeom prst="leftRightArrow">
            <a:avLst/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</a:rPr>
              <a:t>ME PCMH Pilot - Original</a:t>
            </a:r>
          </a:p>
        </p:txBody>
      </p:sp>
      <p:sp>
        <p:nvSpPr>
          <p:cNvPr id="34" name="Left-Right Arrow 7"/>
          <p:cNvSpPr>
            <a:spLocks noChangeArrowheads="1"/>
          </p:cNvSpPr>
          <p:nvPr/>
        </p:nvSpPr>
        <p:spPr bwMode="auto">
          <a:xfrm>
            <a:off x="381000" y="4670328"/>
            <a:ext cx="8527738" cy="1066800"/>
          </a:xfrm>
          <a:prstGeom prst="leftRightArrow">
            <a:avLst>
              <a:gd name="adj1" fmla="val 44883"/>
              <a:gd name="adj2" fmla="val 43611"/>
            </a:avLst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ME PCMH Pilot </a:t>
            </a:r>
            <a:r>
              <a:rPr lang="en-US" sz="2000" b="1" dirty="0" smtClean="0">
                <a:solidFill>
                  <a:srgbClr val="FFFF00"/>
                </a:solidFill>
              </a:rPr>
              <a:t>– Extended Timeline</a:t>
            </a:r>
            <a:endParaRPr lang="en-US" sz="2000" b="1" dirty="0">
              <a:solidFill>
                <a:srgbClr val="FFFF00"/>
              </a:solidFill>
            </a:endParaRPr>
          </a:p>
        </p:txBody>
      </p:sp>
      <p:cxnSp>
        <p:nvCxnSpPr>
          <p:cNvPr id="35" name="Straight Connector 9"/>
          <p:cNvCxnSpPr>
            <a:cxnSpLocks noChangeShapeType="1"/>
          </p:cNvCxnSpPr>
          <p:nvPr/>
        </p:nvCxnSpPr>
        <p:spPr bwMode="auto">
          <a:xfrm flipH="1">
            <a:off x="381000" y="1927128"/>
            <a:ext cx="0" cy="3657600"/>
          </a:xfrm>
          <a:prstGeom prst="line">
            <a:avLst/>
          </a:prstGeom>
          <a:noFill/>
          <a:ln w="9525" algn="ctr">
            <a:solidFill>
              <a:srgbClr val="CC0099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Connector 10"/>
          <p:cNvCxnSpPr>
            <a:cxnSpLocks noChangeShapeType="1"/>
          </p:cNvCxnSpPr>
          <p:nvPr/>
        </p:nvCxnSpPr>
        <p:spPr bwMode="auto">
          <a:xfrm>
            <a:off x="8908738" y="1850928"/>
            <a:ext cx="0" cy="3657600"/>
          </a:xfrm>
          <a:prstGeom prst="line">
            <a:avLst/>
          </a:prstGeom>
          <a:noFill/>
          <a:ln w="9525" algn="ctr">
            <a:solidFill>
              <a:srgbClr val="CC0099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Box 11"/>
          <p:cNvSpPr txBox="1">
            <a:spLocks noChangeArrowheads="1"/>
          </p:cNvSpPr>
          <p:nvPr/>
        </p:nvSpPr>
        <p:spPr bwMode="auto">
          <a:xfrm>
            <a:off x="228600" y="1393728"/>
            <a:ext cx="1447800" cy="38100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00"/>
                </a:solidFill>
              </a:rPr>
              <a:t>Jan 1, 2010</a:t>
            </a:r>
          </a:p>
        </p:txBody>
      </p:sp>
      <p:sp>
        <p:nvSpPr>
          <p:cNvPr id="38" name="TextBox 15"/>
          <p:cNvSpPr txBox="1">
            <a:spLocks noChangeArrowheads="1"/>
          </p:cNvSpPr>
          <p:nvPr/>
        </p:nvSpPr>
        <p:spPr bwMode="auto">
          <a:xfrm>
            <a:off x="7315200" y="5737128"/>
            <a:ext cx="1600200" cy="369888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FF0000"/>
                </a:solidFill>
              </a:rPr>
              <a:t>Dec 31, </a:t>
            </a:r>
            <a:r>
              <a:rPr lang="en-US" b="1" dirty="0" smtClean="0">
                <a:solidFill>
                  <a:srgbClr val="FF0000"/>
                </a:solidFill>
              </a:rPr>
              <a:t>2016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" name="TextBox 16"/>
          <p:cNvSpPr txBox="1">
            <a:spLocks noChangeArrowheads="1"/>
          </p:cNvSpPr>
          <p:nvPr/>
        </p:nvSpPr>
        <p:spPr bwMode="auto">
          <a:xfrm>
            <a:off x="3200400" y="3157440"/>
            <a:ext cx="1524000" cy="36988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00"/>
                </a:solidFill>
              </a:rPr>
              <a:t>Jan 1, 2012</a:t>
            </a:r>
          </a:p>
        </p:txBody>
      </p:sp>
      <p:sp>
        <p:nvSpPr>
          <p:cNvPr id="40" name="Up Arrow 39"/>
          <p:cNvSpPr/>
          <p:nvPr/>
        </p:nvSpPr>
        <p:spPr>
          <a:xfrm>
            <a:off x="4953000" y="5499577"/>
            <a:ext cx="228600" cy="145774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TextBox 16"/>
          <p:cNvSpPr txBox="1">
            <a:spLocks noChangeArrowheads="1"/>
          </p:cNvSpPr>
          <p:nvPr/>
        </p:nvSpPr>
        <p:spPr bwMode="auto">
          <a:xfrm>
            <a:off x="4267200" y="5645351"/>
            <a:ext cx="1676400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00"/>
                </a:solidFill>
              </a:rPr>
              <a:t>Pilot </a:t>
            </a:r>
            <a:r>
              <a:rPr lang="en-US" dirty="0" smtClean="0">
                <a:solidFill>
                  <a:srgbClr val="000000"/>
                </a:solidFill>
              </a:rPr>
              <a:t>Expansion (Jan 2013</a:t>
            </a:r>
            <a:r>
              <a:rPr lang="en-US" b="1" dirty="0" smtClean="0">
                <a:solidFill>
                  <a:srgbClr val="000000"/>
                </a:solidFill>
              </a:rPr>
              <a:t>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2" name="Left-Right Arrow 41"/>
          <p:cNvSpPr/>
          <p:nvPr/>
        </p:nvSpPr>
        <p:spPr bwMode="auto">
          <a:xfrm>
            <a:off x="3957851" y="2231928"/>
            <a:ext cx="4950887" cy="914400"/>
          </a:xfrm>
          <a:prstGeom prst="leftRightArrow">
            <a:avLst/>
          </a:prstGeom>
          <a:solidFill>
            <a:srgbClr val="F199E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</a:rPr>
              <a:t>MAPCP Demo </a:t>
            </a:r>
            <a:r>
              <a:rPr lang="en-US" b="1" dirty="0" smtClean="0">
                <a:solidFill>
                  <a:srgbClr val="FF0000"/>
                </a:solidFill>
              </a:rPr>
              <a:t>(5yr!)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4" name="Left-Right Arrow 43"/>
          <p:cNvSpPr/>
          <p:nvPr/>
        </p:nvSpPr>
        <p:spPr bwMode="auto">
          <a:xfrm>
            <a:off x="5070203" y="3070128"/>
            <a:ext cx="3838535" cy="914400"/>
          </a:xfrm>
          <a:prstGeom prst="left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solidFill>
                  <a:prstClr val="black"/>
                </a:solidFill>
              </a:rPr>
              <a:t>MaineCare HHs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5" name="TextBox 16"/>
          <p:cNvSpPr txBox="1">
            <a:spLocks noChangeArrowheads="1"/>
          </p:cNvSpPr>
          <p:nvPr/>
        </p:nvSpPr>
        <p:spPr bwMode="auto">
          <a:xfrm>
            <a:off x="4419600" y="3984528"/>
            <a:ext cx="1524000" cy="36988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00"/>
                </a:solidFill>
              </a:rPr>
              <a:t>Jan 1, </a:t>
            </a:r>
            <a:r>
              <a:rPr lang="en-US" dirty="0" smtClean="0">
                <a:solidFill>
                  <a:srgbClr val="000000"/>
                </a:solidFill>
              </a:rPr>
              <a:t>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" name="Left-Right Arrow 45"/>
          <p:cNvSpPr/>
          <p:nvPr/>
        </p:nvSpPr>
        <p:spPr bwMode="auto">
          <a:xfrm>
            <a:off x="6172200" y="3984528"/>
            <a:ext cx="2743200" cy="730002"/>
          </a:xfrm>
          <a:prstGeom prst="leftRightArrow">
            <a:avLst>
              <a:gd name="adj1" fmla="val 50000"/>
              <a:gd name="adj2" fmla="val 63087"/>
            </a:avLst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solidFill>
                  <a:prstClr val="black"/>
                </a:solidFill>
              </a:rPr>
              <a:t>MaineCare BHHs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319057" y="139372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2011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581400" y="1393728"/>
            <a:ext cx="681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870000" y="1393728"/>
            <a:ext cx="6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730206" y="1393728"/>
            <a:ext cx="67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2013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173415" y="1393728"/>
            <a:ext cx="675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384600" y="1393728"/>
            <a:ext cx="6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2016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26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9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333" y="250735"/>
            <a:ext cx="8627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ME PCMH Pilot &amp; Health Homes Practice Sites</a:t>
            </a:r>
            <a:endParaRPr lang="en-US" sz="2800" dirty="0">
              <a:solidFill>
                <a:schemeClr val="bg1"/>
              </a:solidFill>
              <a:latin typeface="Neutraface Text Book"/>
              <a:cs typeface="Neutraface Text Book"/>
            </a:endParaRPr>
          </a:p>
        </p:txBody>
      </p:sp>
      <p:pic>
        <p:nvPicPr>
          <p:cNvPr id="7" name="Picture 6" descr="sim logo_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6" y="6205466"/>
            <a:ext cx="1454574" cy="55319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4" t="4847" r="40121" b="16893"/>
          <a:stretch/>
        </p:blipFill>
        <p:spPr bwMode="auto">
          <a:xfrm>
            <a:off x="2663760" y="1535325"/>
            <a:ext cx="3829231" cy="504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319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9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333" y="87260"/>
            <a:ext cx="8627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Maine PCMH Pilot – MAPCP – Health Homes Practice Participation Timeline</a:t>
            </a:r>
            <a:endParaRPr lang="en-US" sz="2800" dirty="0">
              <a:solidFill>
                <a:schemeClr val="bg1"/>
              </a:solidFill>
              <a:latin typeface="Neutraface Text Book"/>
              <a:cs typeface="Neutraface Text Book"/>
            </a:endParaRPr>
          </a:p>
        </p:txBody>
      </p:sp>
      <p:pic>
        <p:nvPicPr>
          <p:cNvPr id="7" name="Picture 6" descr="sim logo_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6" y="6205466"/>
            <a:ext cx="1454574" cy="5531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00400" y="3911998"/>
            <a:ext cx="3124200" cy="24888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200"/>
              </a:spcBef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spcBef>
                <a:spcPts val="200"/>
              </a:spcBef>
            </a:pPr>
            <a:endParaRPr lang="en-US" dirty="0">
              <a:solidFill>
                <a:prstClr val="black"/>
              </a:solidFill>
            </a:endParaRPr>
          </a:p>
          <a:p>
            <a:pPr>
              <a:spcBef>
                <a:spcPts val="200"/>
              </a:spcBef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spcBef>
                <a:spcPts val="200"/>
              </a:spcBef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spcBef>
                <a:spcPts val="200"/>
              </a:spcBef>
            </a:pPr>
            <a:r>
              <a:rPr lang="en-US" dirty="0" smtClean="0">
                <a:solidFill>
                  <a:prstClr val="black"/>
                </a:solidFill>
              </a:rPr>
              <a:t>Payer:     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Medicaid</a:t>
            </a: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268288" y="1431667"/>
            <a:ext cx="8342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2010 	2011</a:t>
            </a:r>
            <a:r>
              <a:rPr lang="en-US" dirty="0">
                <a:solidFill>
                  <a:prstClr val="black"/>
                </a:solidFill>
              </a:rPr>
              <a:t>	</a:t>
            </a:r>
            <a:r>
              <a:rPr lang="en-US" dirty="0" smtClean="0">
                <a:solidFill>
                  <a:prstClr val="black"/>
                </a:solidFill>
              </a:rPr>
              <a:t>2012	2013	2014	2015	2016	2017	Beyond..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68288" y="1963498"/>
            <a:ext cx="6132512" cy="1186934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028305" y="2556965"/>
            <a:ext cx="4372495" cy="118693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864762" y="3588326"/>
            <a:ext cx="3056299" cy="118693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106019" y="4197637"/>
            <a:ext cx="2828180" cy="1186934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6485" y="2870624"/>
            <a:ext cx="1760017" cy="17465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200"/>
              </a:spcBef>
            </a:pPr>
            <a:r>
              <a:rPr lang="en-US" dirty="0" smtClean="0">
                <a:solidFill>
                  <a:prstClr val="black"/>
                </a:solidFill>
              </a:rPr>
              <a:t>Payers:     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    Medicare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    Medicaid</a:t>
            </a: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Anthem</a:t>
            </a: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Aetna</a:t>
            </a: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HPHC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25784" y="3836548"/>
            <a:ext cx="609600" cy="233640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?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303466" y="4791104"/>
            <a:ext cx="2630734" cy="1186934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439444" y="5384570"/>
            <a:ext cx="2723356" cy="1321551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 smtClean="0">
                <a:solidFill>
                  <a:srgbClr val="1F497D">
                    <a:lumMod val="75000"/>
                  </a:srgbClr>
                </a:solidFill>
              </a:rPr>
              <a:t>23 HH practices</a:t>
            </a:r>
          </a:p>
          <a:p>
            <a:r>
              <a:rPr lang="en-US" sz="1700" dirty="0" smtClean="0">
                <a:solidFill>
                  <a:srgbClr val="1F497D">
                    <a:lumMod val="75000"/>
                  </a:srgbClr>
                </a:solidFill>
              </a:rPr>
              <a:t>(Cohort 4 January 2015)</a:t>
            </a:r>
            <a:endParaRPr lang="en-US" sz="1700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" y="2372299"/>
            <a:ext cx="4450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25 PCMH </a:t>
            </a:r>
            <a:r>
              <a:rPr lang="en-US" dirty="0">
                <a:solidFill>
                  <a:prstClr val="white"/>
                </a:solidFill>
              </a:rPr>
              <a:t>Pilot </a:t>
            </a:r>
            <a:r>
              <a:rPr lang="en-US" dirty="0" smtClean="0">
                <a:solidFill>
                  <a:prstClr val="white"/>
                </a:solidFill>
              </a:rPr>
              <a:t>Phase 1 (23 HHs)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78181" y="2965766"/>
            <a:ext cx="4450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50 Phase 2/ HH Practices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13909" y="3836548"/>
            <a:ext cx="4450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71 HH practices (SIM)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(Cohort 1 – Jan 2013)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14551" y="4452095"/>
            <a:ext cx="4149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9 HH practices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(Cohort 2 – July 2013)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03466" y="5056402"/>
            <a:ext cx="4480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4F81BD">
                    <a:lumMod val="50000"/>
                  </a:srgbClr>
                </a:solidFill>
              </a:rPr>
              <a:t>22 HH practices</a:t>
            </a:r>
          </a:p>
          <a:p>
            <a:r>
              <a:rPr lang="en-US" dirty="0" smtClean="0">
                <a:solidFill>
                  <a:srgbClr val="4F81BD">
                    <a:lumMod val="50000"/>
                  </a:srgbClr>
                </a:solidFill>
              </a:rPr>
              <a:t>(Cohort 3– April 2014)</a:t>
            </a:r>
            <a:endParaRPr lang="en-US" dirty="0">
              <a:solidFill>
                <a:srgbClr val="4F81B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50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9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333" y="301035"/>
            <a:ext cx="8627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PCMH/HH 2014</a:t>
            </a:r>
            <a:endParaRPr lang="en-US" sz="2800" dirty="0">
              <a:solidFill>
                <a:schemeClr val="bg1"/>
              </a:solidFill>
              <a:latin typeface="Neutraface Text Book"/>
              <a:cs typeface="Neutraface Text Book"/>
            </a:endParaRPr>
          </a:p>
        </p:txBody>
      </p:sp>
      <p:pic>
        <p:nvPicPr>
          <p:cNvPr id="7" name="Picture 6" descr="sim logo_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6" y="6205466"/>
            <a:ext cx="1454574" cy="55319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635675"/>
            <a:ext cx="850392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mtClean="0">
                <a:solidFill>
                  <a:srgbClr val="404040"/>
                </a:solidFill>
              </a:rPr>
              <a:t>Support and technical assistance provided to all 175+ PCMH and Health Home practices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400" smtClean="0">
                <a:solidFill>
                  <a:srgbClr val="404040"/>
                </a:solidFill>
              </a:rPr>
              <a:t>On-site Quality Improvement Specialist support</a:t>
            </a:r>
          </a:p>
          <a:p>
            <a:pPr marL="457200" indent="-457200" algn="l">
              <a:buFont typeface="Arial"/>
              <a:buChar char="•"/>
            </a:pPr>
            <a:r>
              <a:rPr lang="en-US" smtClean="0">
                <a:solidFill>
                  <a:srgbClr val="404040"/>
                </a:solidFill>
              </a:rPr>
              <a:t>Networking opportunities and education provided through Learning Collaborative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400" smtClean="0">
                <a:solidFill>
                  <a:srgbClr val="404040"/>
                </a:solidFill>
              </a:rPr>
              <a:t>Monthly </a:t>
            </a:r>
            <a:r>
              <a:rPr lang="en-US" sz="2400" u="sng" smtClean="0">
                <a:solidFill>
                  <a:srgbClr val="404040"/>
                </a:solidFill>
              </a:rPr>
              <a:t>webinars</a:t>
            </a:r>
            <a:r>
              <a:rPr lang="en-US" sz="2400" smtClean="0">
                <a:solidFill>
                  <a:srgbClr val="404040"/>
                </a:solidFill>
              </a:rPr>
              <a:t> (average 115 participants per month)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400" smtClean="0">
                <a:solidFill>
                  <a:srgbClr val="404040"/>
                </a:solidFill>
              </a:rPr>
              <a:t>3 </a:t>
            </a:r>
            <a:r>
              <a:rPr lang="en-US" sz="2400" u="sng" smtClean="0">
                <a:solidFill>
                  <a:srgbClr val="404040"/>
                </a:solidFill>
              </a:rPr>
              <a:t>Learning Sessions </a:t>
            </a:r>
          </a:p>
          <a:p>
            <a:pPr marL="1257300" lvl="2" indent="-342900" algn="l">
              <a:buFont typeface="Arial"/>
              <a:buChar char="•"/>
            </a:pPr>
            <a:r>
              <a:rPr lang="en-US" smtClean="0">
                <a:solidFill>
                  <a:srgbClr val="404040"/>
                </a:solidFill>
              </a:rPr>
              <a:t>Attendance steadily growing </a:t>
            </a:r>
          </a:p>
          <a:p>
            <a:pPr marL="1257300" lvl="2" indent="-342900" algn="l">
              <a:buFont typeface="Arial"/>
              <a:buChar char="•"/>
            </a:pPr>
            <a:r>
              <a:rPr lang="en-US" smtClean="0">
                <a:solidFill>
                  <a:srgbClr val="404040"/>
                </a:solidFill>
              </a:rPr>
              <a:t>Over 600 attendees at last Learning Session (combined collaborative event with BHHs)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400" smtClean="0">
                <a:solidFill>
                  <a:srgbClr val="404040"/>
                </a:solidFill>
              </a:rPr>
              <a:t>2 sets of </a:t>
            </a:r>
            <a:r>
              <a:rPr lang="en-US" sz="2400" u="sng" smtClean="0">
                <a:solidFill>
                  <a:srgbClr val="404040"/>
                </a:solidFill>
              </a:rPr>
              <a:t>Regional Forums </a:t>
            </a:r>
            <a:r>
              <a:rPr lang="en-US" sz="2400" smtClean="0">
                <a:solidFill>
                  <a:srgbClr val="404040"/>
                </a:solidFill>
              </a:rPr>
              <a:t>(230 – 300 participants per set)</a:t>
            </a:r>
            <a:endParaRPr lang="en-US" sz="2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50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9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333" y="250735"/>
            <a:ext cx="8627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Practice Performance Keeps Improving!</a:t>
            </a:r>
            <a:endParaRPr lang="en-US" sz="2800" dirty="0">
              <a:solidFill>
                <a:schemeClr val="bg1"/>
              </a:solidFill>
              <a:latin typeface="Neutraface Text Book"/>
              <a:cs typeface="Neutraface Text Book"/>
            </a:endParaRPr>
          </a:p>
        </p:txBody>
      </p:sp>
      <p:pic>
        <p:nvPicPr>
          <p:cNvPr id="7" name="Picture 6" descr="sim logo_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6" y="6205466"/>
            <a:ext cx="1454574" cy="553194"/>
          </a:xfrm>
          <a:prstGeom prst="rect">
            <a:avLst/>
          </a:prstGeom>
        </p:spPr>
      </p:pic>
      <p:graphicFrame>
        <p:nvGraphicFramePr>
          <p:cNvPr id="9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5615608"/>
              </p:ext>
            </p:extLst>
          </p:nvPr>
        </p:nvGraphicFramePr>
        <p:xfrm>
          <a:off x="457200" y="20026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96239" y="1359275"/>
            <a:ext cx="617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04040"/>
                </a:solidFill>
              </a:rPr>
              <a:t>18 Must Pass Core Expectations fully implemented</a:t>
            </a:r>
            <a:br>
              <a:rPr lang="en-US" dirty="0">
                <a:solidFill>
                  <a:srgbClr val="404040"/>
                </a:solidFill>
              </a:rPr>
            </a:br>
            <a:r>
              <a:rPr lang="en-US" dirty="0">
                <a:solidFill>
                  <a:srgbClr val="404040"/>
                </a:solidFill>
              </a:rPr>
              <a:t>All 3 screenings being performed</a:t>
            </a:r>
          </a:p>
        </p:txBody>
      </p:sp>
    </p:spTree>
    <p:extLst>
      <p:ext uri="{BB962C8B-B14F-4D97-AF65-F5344CB8AC3E}">
        <p14:creationId xmlns:p14="http://schemas.microsoft.com/office/powerpoint/2010/main" val="179850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39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333" y="250735"/>
            <a:ext cx="8627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Innovation in Action</a:t>
            </a:r>
            <a:endParaRPr lang="en-US" sz="2800" dirty="0">
              <a:solidFill>
                <a:schemeClr val="bg1"/>
              </a:solidFill>
              <a:latin typeface="Neutraface Text Book"/>
              <a:cs typeface="Neutraface Text Book"/>
            </a:endParaRPr>
          </a:p>
        </p:txBody>
      </p:sp>
      <p:pic>
        <p:nvPicPr>
          <p:cNvPr id="7" name="Picture 6" descr="sim logo_fi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6" y="6205466"/>
            <a:ext cx="1454574" cy="553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5608">
            <a:off x="787505" y="1755219"/>
            <a:ext cx="3242379" cy="32423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150614" y="5496947"/>
            <a:ext cx="467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Tina is the daughter of a DFD Russell patient.</a:t>
            </a:r>
            <a:endParaRPr lang="en-US" dirty="0"/>
          </a:p>
        </p:txBody>
      </p:sp>
      <p:pic>
        <p:nvPicPr>
          <p:cNvPr id="9" name="PCMH_Tina_EDI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12171" y="2895600"/>
            <a:ext cx="4364491" cy="24441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850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9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333" y="250735"/>
            <a:ext cx="8627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Bucksport Regional Health Center</a:t>
            </a:r>
            <a:endParaRPr lang="en-US" sz="2800" dirty="0">
              <a:solidFill>
                <a:schemeClr val="bg1"/>
              </a:solidFill>
              <a:latin typeface="Neutraface Text Book"/>
              <a:cs typeface="Neutraface Text Book"/>
            </a:endParaRPr>
          </a:p>
        </p:txBody>
      </p:sp>
      <p:pic>
        <p:nvPicPr>
          <p:cNvPr id="7" name="Picture 6" descr="sim logo_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6" y="6205466"/>
            <a:ext cx="1454574" cy="55319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6438" y="1698550"/>
            <a:ext cx="82296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404040"/>
                </a:solidFill>
              </a:rPr>
              <a:t>Successes Since Becoming a Health Home: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</a:rPr>
              <a:t>Lower Cost of Healthcare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</a:rPr>
              <a:t>Fewer ER visits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</a:rPr>
              <a:t>Fewer Re-hospitalizations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</a:rPr>
              <a:t>Less institutionalization of patients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</a:rPr>
              <a:t>Dedicated staff for Women’s Health, Preventative Health which includes colorectal cancer screening, cervical cancer screening and many others.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</a:rPr>
              <a:t>Integration of Behavioral Health and Physical Health</a:t>
            </a:r>
          </a:p>
          <a:p>
            <a:pPr marL="914400" lvl="1" indent="-457200" algn="l">
              <a:buFont typeface="Arial"/>
              <a:buChar char="•"/>
            </a:pPr>
            <a:endParaRPr lang="en-US" dirty="0" smtClean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185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9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333" y="250735"/>
            <a:ext cx="8627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Neutraface Text Book"/>
                <a:cs typeface="Neutraface Text Book"/>
              </a:rPr>
              <a:t>Looking Ahead to 2015 and Beyond</a:t>
            </a:r>
            <a:endParaRPr lang="en-US" sz="2800" dirty="0">
              <a:solidFill>
                <a:schemeClr val="bg1"/>
              </a:solidFill>
              <a:latin typeface="Neutraface Text Book"/>
              <a:cs typeface="Neutraface Text Book"/>
            </a:endParaRPr>
          </a:p>
        </p:txBody>
      </p:sp>
      <p:pic>
        <p:nvPicPr>
          <p:cNvPr id="7" name="Picture 6" descr="sim logo_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6" y="6205466"/>
            <a:ext cx="1454574" cy="55319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04800" y="1600200"/>
            <a:ext cx="850392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404040"/>
                </a:solidFill>
              </a:rPr>
              <a:t>Reviving the Heart of Primary Care</a:t>
            </a:r>
          </a:p>
          <a:p>
            <a:r>
              <a:rPr lang="en-US" sz="2800" i="1" dirty="0" smtClean="0">
                <a:solidFill>
                  <a:srgbClr val="404040"/>
                </a:solidFill>
              </a:rPr>
              <a:t>Moving beyond ‘just checking the box’</a:t>
            </a:r>
          </a:p>
          <a:p>
            <a:r>
              <a:rPr lang="en-US" sz="2800" i="1" dirty="0" smtClean="0">
                <a:solidFill>
                  <a:srgbClr val="404040"/>
                </a:solidFill>
              </a:rPr>
              <a:t>Building personal &amp; professional resiliency</a:t>
            </a:r>
          </a:p>
          <a:p>
            <a:r>
              <a:rPr lang="en-US" sz="2800" i="1" dirty="0" smtClean="0">
                <a:solidFill>
                  <a:srgbClr val="404040"/>
                </a:solidFill>
              </a:rPr>
              <a:t>Establishing or reviving team synergy</a:t>
            </a:r>
          </a:p>
          <a:p>
            <a:r>
              <a:rPr lang="en-US" sz="2800" i="1" dirty="0" smtClean="0">
                <a:solidFill>
                  <a:srgbClr val="404040"/>
                </a:solidFill>
              </a:rPr>
              <a:t>Finding a good work-life balance</a:t>
            </a:r>
          </a:p>
          <a:p>
            <a:r>
              <a:rPr lang="en-US" sz="2800" i="1" dirty="0" smtClean="0">
                <a:solidFill>
                  <a:srgbClr val="404040"/>
                </a:solidFill>
              </a:rPr>
              <a:t>Rediscovering the joy in practice</a:t>
            </a:r>
          </a:p>
          <a:p>
            <a:r>
              <a:rPr lang="en-US" sz="2800" i="1" dirty="0" smtClean="0">
                <a:solidFill>
                  <a:srgbClr val="404040"/>
                </a:solidFill>
              </a:rPr>
              <a:t>Sustaining transformative changes</a:t>
            </a:r>
            <a:endParaRPr lang="en-US" sz="2800" i="1" dirty="0" smtClean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185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56324185465743918DDE83A58DB100" ma:contentTypeVersion="0" ma:contentTypeDescription="Create a new document." ma:contentTypeScope="" ma:versionID="fac230f68e94c253140146aa7308e19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04B5215-D288-4796-B0CD-19699ACDE4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677DEF-F9A8-402F-99B1-51535EA37F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15140F7-6AFA-403A-ABFD-040CF2A3CBEE}">
  <ds:schemaRefs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2712</TotalTime>
  <Words>706</Words>
  <Application>Microsoft Macintosh PowerPoint</Application>
  <PresentationFormat>On-screen Show (4:3)</PresentationFormat>
  <Paragraphs>116</Paragraphs>
  <Slides>19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Maine Health Management Coalition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Trevor Putnoky</dc:creator>
  <cp:keywords/>
  <dc:description/>
  <cp:lastModifiedBy>Trevor Putnoky</cp:lastModifiedBy>
  <cp:revision>32</cp:revision>
  <dcterms:created xsi:type="dcterms:W3CDTF">2014-04-14T13:33:44Z</dcterms:created>
  <dcterms:modified xsi:type="dcterms:W3CDTF">2015-02-26T15:34:03Z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0x0101004256324185465743918DDE83A58DB100</vt:lpwstr>
  </property>
</Properties>
</file>